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entation.xml" ContentType="application/vnd.openxmlformats-officedocument.presentationml.presentation.main+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28.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Layouts/slideLayout6.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3"/>
  </p:notesMasterIdLst>
  <p:handoutMasterIdLst>
    <p:handoutMasterId r:id="rId84"/>
  </p:handoutMasterIdLst>
  <p:sldIdLst>
    <p:sldId id="1834" r:id="rId2"/>
    <p:sldId id="367" r:id="rId3"/>
    <p:sldId id="368" r:id="rId4"/>
    <p:sldId id="1854" r:id="rId5"/>
    <p:sldId id="370" r:id="rId6"/>
    <p:sldId id="1855" r:id="rId7"/>
    <p:sldId id="1857" r:id="rId8"/>
    <p:sldId id="1858" r:id="rId9"/>
    <p:sldId id="1859" r:id="rId10"/>
    <p:sldId id="1860" r:id="rId11"/>
    <p:sldId id="1863" r:id="rId12"/>
    <p:sldId id="371" r:id="rId13"/>
    <p:sldId id="1864" r:id="rId14"/>
    <p:sldId id="1865" r:id="rId15"/>
    <p:sldId id="1868" r:id="rId16"/>
    <p:sldId id="1869" r:id="rId17"/>
    <p:sldId id="1871" r:id="rId18"/>
    <p:sldId id="1913" r:id="rId19"/>
    <p:sldId id="1915" r:id="rId20"/>
    <p:sldId id="1874" r:id="rId21"/>
    <p:sldId id="1875" r:id="rId22"/>
    <p:sldId id="1876" r:id="rId23"/>
    <p:sldId id="1877" r:id="rId24"/>
    <p:sldId id="1916" r:id="rId25"/>
    <p:sldId id="1878" r:id="rId26"/>
    <p:sldId id="1866" r:id="rId27"/>
    <p:sldId id="1867" r:id="rId28"/>
    <p:sldId id="1880" r:id="rId29"/>
    <p:sldId id="388" r:id="rId30"/>
    <p:sldId id="399" r:id="rId31"/>
    <p:sldId id="1882" r:id="rId32"/>
    <p:sldId id="386" r:id="rId33"/>
    <p:sldId id="1883" r:id="rId34"/>
    <p:sldId id="1918" r:id="rId35"/>
    <p:sldId id="1920" r:id="rId36"/>
    <p:sldId id="1885" r:id="rId37"/>
    <p:sldId id="406" r:id="rId38"/>
    <p:sldId id="1886" r:id="rId39"/>
    <p:sldId id="1891" r:id="rId40"/>
    <p:sldId id="1892" r:id="rId41"/>
    <p:sldId id="1879" r:id="rId42"/>
    <p:sldId id="1887" r:id="rId43"/>
    <p:sldId id="1837" r:id="rId44"/>
    <p:sldId id="1838" r:id="rId45"/>
    <p:sldId id="1839" r:id="rId46"/>
    <p:sldId id="1840" r:id="rId47"/>
    <p:sldId id="1921" r:id="rId48"/>
    <p:sldId id="1845" r:id="rId49"/>
    <p:sldId id="1779" r:id="rId50"/>
    <p:sldId id="1841" r:id="rId51"/>
    <p:sldId id="1846" r:id="rId52"/>
    <p:sldId id="1911" r:id="rId53"/>
    <p:sldId id="1847" r:id="rId54"/>
    <p:sldId id="1912" r:id="rId55"/>
    <p:sldId id="1888" r:id="rId56"/>
    <p:sldId id="1889" r:id="rId57"/>
    <p:sldId id="414" r:id="rId58"/>
    <p:sldId id="396" r:id="rId59"/>
    <p:sldId id="397" r:id="rId60"/>
    <p:sldId id="886" r:id="rId61"/>
    <p:sldId id="1896" r:id="rId62"/>
    <p:sldId id="1897" r:id="rId63"/>
    <p:sldId id="1898" r:id="rId64"/>
    <p:sldId id="1893" r:id="rId65"/>
    <p:sldId id="415" r:id="rId66"/>
    <p:sldId id="1899" r:id="rId67"/>
    <p:sldId id="418" r:id="rId68"/>
    <p:sldId id="1900" r:id="rId69"/>
    <p:sldId id="1901" r:id="rId70"/>
    <p:sldId id="420" r:id="rId71"/>
    <p:sldId id="1905" r:id="rId72"/>
    <p:sldId id="1902" r:id="rId73"/>
    <p:sldId id="422" r:id="rId74"/>
    <p:sldId id="421" r:id="rId75"/>
    <p:sldId id="1906" r:id="rId76"/>
    <p:sldId id="424" r:id="rId77"/>
    <p:sldId id="1908" r:id="rId78"/>
    <p:sldId id="423" r:id="rId79"/>
    <p:sldId id="1923" r:id="rId80"/>
    <p:sldId id="1778" r:id="rId81"/>
    <p:sldId id="1894" r:id="rId82"/>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5/12/21</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5/12/21</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3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recommend you pause the video and 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shown why single units cannot compute XOR, and how multilayer networks with non-linearities are able to form new representations that make it possible to solve the problem!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63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471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746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59</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baseline="0" dirty="0"/>
              <a:t>We've seen an overview of neural net training.  In the next lecture we'll see the details of computation graphs and backward differentiation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954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273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53542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5/12/21</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5/12/21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5/12/21</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5/12/21</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emf"/></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emf"/><Relationship Id="rId5" Type="http://schemas.openxmlformats.org/officeDocument/2006/relationships/image" Target="../media/image70.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71.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0.emf"/></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75.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45589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971552"/>
            <a:ext cx="7543801" cy="3690305"/>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7897" y="4225769"/>
            <a:ext cx="3464280" cy="827748"/>
          </a:xfrm>
          <a:prstGeom prst="rect">
            <a:avLst/>
          </a:prstGeom>
        </p:spPr>
      </p:pic>
    </p:spTree>
    <p:extLst>
      <p:ext uri="{BB962C8B-B14F-4D97-AF65-F5344CB8AC3E}">
        <p14:creationId xmlns:p14="http://schemas.microsoft.com/office/powerpoint/2010/main" val="416169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832964"/>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870" y="4244627"/>
            <a:ext cx="3464280" cy="827748"/>
          </a:xfrm>
          <a:prstGeom prst="rect">
            <a:avLst/>
          </a:prstGeom>
        </p:spPr>
      </p:pic>
      <p:pic>
        <p:nvPicPr>
          <p:cNvPr id="8" name="Picture 7">
            <a:extLst>
              <a:ext uri="{FF2B5EF4-FFF2-40B4-BE49-F238E27FC236}">
                <a16:creationId xmlns:a16="http://schemas.microsoft.com/office/drawing/2014/main" id="{D409064D-1EE5-F44E-A812-29745FD78011}"/>
              </a:ext>
            </a:extLst>
          </p:cNvPr>
          <p:cNvPicPr>
            <a:picLocks noChangeAspect="1"/>
          </p:cNvPicPr>
          <p:nvPr/>
        </p:nvPicPr>
        <p:blipFill>
          <a:blip r:embed="rId5"/>
          <a:stretch>
            <a:fillRect/>
          </a:stretch>
        </p:blipFill>
        <p:spPr>
          <a:xfrm>
            <a:off x="5201860" y="4138861"/>
            <a:ext cx="1420355" cy="1004641"/>
          </a:xfrm>
          <a:prstGeom prst="rect">
            <a:avLst/>
          </a:prstGeom>
        </p:spPr>
      </p:pic>
      <p:pic>
        <p:nvPicPr>
          <p:cNvPr id="9" name="Picture 8">
            <a:extLst>
              <a:ext uri="{FF2B5EF4-FFF2-40B4-BE49-F238E27FC236}">
                <a16:creationId xmlns:a16="http://schemas.microsoft.com/office/drawing/2014/main" id="{0DDCA64C-6288-DD46-B1EC-3BCD67F2FF8D}"/>
              </a:ext>
            </a:extLst>
          </p:cNvPr>
          <p:cNvPicPr>
            <a:picLocks noChangeAspect="1"/>
          </p:cNvPicPr>
          <p:nvPr/>
        </p:nvPicPr>
        <p:blipFill>
          <a:blip r:embed="rId6"/>
          <a:stretch>
            <a:fillRect/>
          </a:stretch>
        </p:blipFill>
        <p:spPr>
          <a:xfrm>
            <a:off x="6972300" y="4356072"/>
            <a:ext cx="866070" cy="588928"/>
          </a:xfrm>
          <a:prstGeom prst="rect">
            <a:avLst/>
          </a:prstGeom>
        </p:spPr>
      </p:pic>
    </p:spTree>
    <p:extLst>
      <p:ext uri="{BB962C8B-B14F-4D97-AF65-F5344CB8AC3E}">
        <p14:creationId xmlns:p14="http://schemas.microsoft.com/office/powerpoint/2010/main" val="18526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21292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0322461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18C1-E8D6-D742-8CAC-8E4C6FFE29A4}"/>
              </a:ext>
            </a:extLst>
          </p:cNvPr>
          <p:cNvSpPr>
            <a:spLocks noGrp="1"/>
          </p:cNvSpPr>
          <p:nvPr>
            <p:ph type="title"/>
          </p:nvPr>
        </p:nvSpPr>
        <p:spPr/>
        <p:txBody>
          <a:bodyPr>
            <a:normAutofit fontScale="90000"/>
          </a:bodyPr>
          <a:lstStyle/>
          <a:p>
            <a:r>
              <a:rPr lang="en-US" dirty="0"/>
              <a:t>Not possible to capture XOR with </a:t>
            </a:r>
            <a:r>
              <a:rPr lang="en-US" dirty="0" err="1"/>
              <a:t>perceptrons</a:t>
            </a:r>
            <a:endParaRPr lang="en-US" dirty="0"/>
          </a:p>
        </p:txBody>
      </p:sp>
      <p:sp>
        <p:nvSpPr>
          <p:cNvPr id="3" name="Content Placeholder 2">
            <a:extLst>
              <a:ext uri="{FF2B5EF4-FFF2-40B4-BE49-F238E27FC236}">
                <a16:creationId xmlns:a16="http://schemas.microsoft.com/office/drawing/2014/main" id="{2F2C0543-8543-A645-836C-B2CC36C60FAC}"/>
              </a:ext>
            </a:extLst>
          </p:cNvPr>
          <p:cNvSpPr>
            <a:spLocks noGrp="1"/>
          </p:cNvSpPr>
          <p:nvPr>
            <p:ph idx="1"/>
          </p:nvPr>
        </p:nvSpPr>
        <p:spPr/>
        <p:txBody>
          <a:bodyPr/>
          <a:lstStyle/>
          <a:p>
            <a:r>
              <a:rPr lang="en-US" dirty="0"/>
              <a:t>Pause the lecture and try for yourself!</a:t>
            </a:r>
          </a:p>
        </p:txBody>
      </p:sp>
    </p:spTree>
    <p:extLst>
      <p:ext uri="{BB962C8B-B14F-4D97-AF65-F5344CB8AC3E}">
        <p14:creationId xmlns:p14="http://schemas.microsoft.com/office/powerpoint/2010/main" val="73236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a:t>
            </a:r>
            <a:r>
              <a:rPr lang="en-US" sz="3000">
                <a:solidFill>
                  <a:schemeClr val="tx2"/>
                </a:solidFill>
              </a:rPr>
              <a:t>XOR problem</a:t>
            </a:r>
            <a:endParaRPr lang="en-US" sz="3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110592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27771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29</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37</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63300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45</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46</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46</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47</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49</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50</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52</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53</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2736342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57</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58</a:t>
            </a:fld>
            <a:endParaRPr lang="en-US"/>
          </a:p>
        </p:txBody>
      </p:sp>
    </p:spTree>
    <p:extLst>
      <p:ext uri="{BB962C8B-B14F-4D97-AF65-F5344CB8AC3E}">
        <p14:creationId xmlns:p14="http://schemas.microsoft.com/office/powerpoint/2010/main" val="7870675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59</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61</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62</a:t>
            </a:fld>
            <a:endParaRPr lang="en-US"/>
          </a:p>
        </p:txBody>
      </p:sp>
    </p:spTree>
    <p:extLst>
      <p:ext uri="{BB962C8B-B14F-4D97-AF65-F5344CB8AC3E}">
        <p14:creationId xmlns:p14="http://schemas.microsoft.com/office/powerpoint/2010/main" val="3278387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794218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65</a:t>
            </a:fld>
            <a:endParaRPr lang="en-US"/>
          </a:p>
        </p:txBody>
      </p:sp>
    </p:spTree>
    <p:extLst>
      <p:ext uri="{BB962C8B-B14F-4D97-AF65-F5344CB8AC3E}">
        <p14:creationId xmlns:p14="http://schemas.microsoft.com/office/powerpoint/2010/main" val="3951793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spTree>
    <p:extLst>
      <p:ext uri="{BB962C8B-B14F-4D97-AF65-F5344CB8AC3E}">
        <p14:creationId xmlns:p14="http://schemas.microsoft.com/office/powerpoint/2010/main" val="1875240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67</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68</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70</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72</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74</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75</a:t>
            </a:fld>
            <a:endParaRPr lang="en-US"/>
          </a:p>
        </p:txBody>
      </p:sp>
    </p:spTree>
    <p:extLst>
      <p:ext uri="{BB962C8B-B14F-4D97-AF65-F5344CB8AC3E}">
        <p14:creationId xmlns:p14="http://schemas.microsoft.com/office/powerpoint/2010/main" val="2494006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76</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77</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1004255"/>
            <a:ext cx="7543801" cy="3657600"/>
          </a:xfrm>
        </p:spPr>
        <p:txBody>
          <a:bodyPr/>
          <a:lstStyle/>
          <a:p>
            <a:r>
              <a:rPr lang="en-US" i="1" dirty="0"/>
              <a:t>Suppose a unit has:</a:t>
            </a:r>
          </a:p>
          <a:p>
            <a:r>
              <a:rPr lang="en-US" i="1" dirty="0">
                <a:latin typeface="Courier" pitchFamily="2" charset="0"/>
              </a:rPr>
              <a:t>w </a:t>
            </a:r>
            <a:r>
              <a:rPr lang="en-US" dirty="0">
                <a:latin typeface="Courier" pitchFamily="2" charset="0"/>
              </a:rPr>
              <a:t>= [0.2,0.3,0.9] </a:t>
            </a:r>
          </a:p>
          <a:p>
            <a:r>
              <a:rPr lang="en-US" i="1" dirty="0">
                <a:latin typeface="Courier" pitchFamily="2" charset="0"/>
              </a:rPr>
              <a:t>b </a:t>
            </a:r>
            <a:r>
              <a:rPr lang="en-US" dirty="0">
                <a:latin typeface="Courier" pitchFamily="2" charset="0"/>
              </a:rPr>
              <a:t>= 0.5 </a:t>
            </a:r>
          </a:p>
          <a:p>
            <a:r>
              <a:rPr lang="en-US" dirty="0"/>
              <a:t>What happens with input x:</a:t>
            </a:r>
          </a:p>
          <a:p>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3"/>
          <a:stretch>
            <a:fillRect/>
          </a:stretch>
        </p:blipFill>
        <p:spPr>
          <a:xfrm>
            <a:off x="389498" y="3444468"/>
            <a:ext cx="2667496" cy="900713"/>
          </a:xfrm>
          <a:prstGeom prst="rect">
            <a:avLst/>
          </a:prstGeom>
        </p:spPr>
      </p:pic>
    </p:spTree>
    <p:extLst>
      <p:ext uri="{BB962C8B-B14F-4D97-AF65-F5344CB8AC3E}">
        <p14:creationId xmlns:p14="http://schemas.microsoft.com/office/powerpoint/2010/main" val="3115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80</a:t>
            </a:fld>
            <a:endParaRPr lang="en-US"/>
          </a:p>
        </p:txBody>
      </p:sp>
    </p:spTree>
    <p:extLst>
      <p:ext uri="{BB962C8B-B14F-4D97-AF65-F5344CB8AC3E}">
        <p14:creationId xmlns:p14="http://schemas.microsoft.com/office/powerpoint/2010/main" val="1216438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387019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798320"/>
            <a:ext cx="7543801" cy="3863535"/>
          </a:xfrm>
        </p:spPr>
        <p:txBody>
          <a:bodyPr/>
          <a:lstStyle/>
          <a:p>
            <a:r>
              <a:rPr lang="en-US" i="1" dirty="0"/>
              <a:t>Suppose a unit has:</a:t>
            </a:r>
          </a:p>
          <a:p>
            <a:pPr marL="728645" indent="0"/>
            <a:r>
              <a:rPr lang="en-US" i="1" dirty="0">
                <a:latin typeface="Courier" pitchFamily="2" charset="0"/>
              </a:rPr>
              <a:t>w </a:t>
            </a:r>
            <a:r>
              <a:rPr lang="en-US" dirty="0">
                <a:latin typeface="Courier" pitchFamily="2" charset="0"/>
              </a:rPr>
              <a:t>= [0.2,0.3,0.9] </a:t>
            </a:r>
          </a:p>
          <a:p>
            <a:pPr marL="728645" indent="0"/>
            <a:r>
              <a:rPr lang="en-US" i="1" dirty="0">
                <a:latin typeface="Courier" pitchFamily="2" charset="0"/>
              </a:rPr>
              <a:t>b </a:t>
            </a:r>
            <a:r>
              <a:rPr lang="en-US" dirty="0">
                <a:latin typeface="Courier" pitchFamily="2" charset="0"/>
              </a:rPr>
              <a:t>= 0.5 </a:t>
            </a:r>
          </a:p>
          <a:p>
            <a:r>
              <a:rPr lang="en-US" dirty="0"/>
              <a:t>What happens with the following input x?</a:t>
            </a:r>
          </a:p>
          <a:p>
            <a:r>
              <a:rPr lang="en-US" i="1" dirty="0">
                <a:latin typeface="Courier" pitchFamily="2" charset="0"/>
              </a:rPr>
              <a:t>		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spTree>
    <p:extLst>
      <p:ext uri="{BB962C8B-B14F-4D97-AF65-F5344CB8AC3E}">
        <p14:creationId xmlns:p14="http://schemas.microsoft.com/office/powerpoint/2010/main" val="1749341950"/>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8F65E954BCC4B9D53924C0277FF58" ma:contentTypeVersion="4" ma:contentTypeDescription="Create a new document." ma:contentTypeScope="" ma:versionID="8e258654f2b0f5699c4b05857dc7ec15">
  <xsd:schema xmlns:xsd="http://www.w3.org/2001/XMLSchema" xmlns:xs="http://www.w3.org/2001/XMLSchema" xmlns:p="http://schemas.microsoft.com/office/2006/metadata/properties" xmlns:ns2="cead5545-817f-421c-b7e6-8f64afdaa8a4" targetNamespace="http://schemas.microsoft.com/office/2006/metadata/properties" ma:root="true" ma:fieldsID="dcfb225e636bc4a27b9504b1ea1ab931" ns2:_="">
    <xsd:import namespace="cead5545-817f-421c-b7e6-8f64afdaa8a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d5545-817f-421c-b7e6-8f64afdaa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783D55-5C6D-4BDF-8EC3-1147E72497CC}"/>
</file>

<file path=customXml/itemProps2.xml><?xml version="1.0" encoding="utf-8"?>
<ds:datastoreItem xmlns:ds="http://schemas.openxmlformats.org/officeDocument/2006/customXml" ds:itemID="{E5F45E3E-5BDD-437E-AFEA-89BA95430000}"/>
</file>

<file path=customXml/itemProps3.xml><?xml version="1.0" encoding="utf-8"?>
<ds:datastoreItem xmlns:ds="http://schemas.openxmlformats.org/officeDocument/2006/customXml" ds:itemID="{361939C1-EEEF-4CCB-8F99-8C94C7BB8CD0}"/>
</file>

<file path=docProps/app.xml><?xml version="1.0" encoding="utf-8"?>
<Properties xmlns="http://schemas.openxmlformats.org/officeDocument/2006/extended-properties" xmlns:vt="http://schemas.openxmlformats.org/officeDocument/2006/docPropsVTypes">
  <Template/>
  <TotalTime>46037</TotalTime>
  <Words>6781</Words>
  <Application>Microsoft Macintosh PowerPoint</Application>
  <PresentationFormat>On-screen Show (16:9)</PresentationFormat>
  <Paragraphs>775</Paragraphs>
  <Slides>81</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NimbusRomNo9L</vt:lpstr>
      <vt:lpstr>Arial</vt:lpstr>
      <vt:lpstr>Calibri</vt:lpstr>
      <vt:lpstr>Calibri Light</vt:lpstr>
      <vt:lpstr>Cambria Math</vt:lpstr>
      <vt:lpstr>Courier</vt:lpstr>
      <vt:lpstr>Tahoma</vt:lpstr>
      <vt:lpstr>Times New Roman</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Not possible to capture XOR with perceptrons</vt:lpstr>
      <vt:lpstr>Why? Perceptrons are linear classifiers</vt:lpstr>
      <vt:lpstr>Decision boundaries</vt:lpstr>
      <vt:lpstr>Solution to the XOR problem</vt:lpstr>
      <vt:lpstr>Solution to the XOR problem</vt:lpstr>
      <vt:lpstr>The hidden representation h</vt:lpstr>
      <vt:lpstr>Simple Neural Networks and Neural Language Models</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Simple Neural Networks and Neural Language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Dan Jurafsky</cp:lastModifiedBy>
  <cp:revision>1990</cp:revision>
  <cp:lastPrinted>2021-04-28T21:12:31Z</cp:lastPrinted>
  <dcterms:created xsi:type="dcterms:W3CDTF">2009-06-12T17:14:38Z</dcterms:created>
  <dcterms:modified xsi:type="dcterms:W3CDTF">2021-05-13T02:44:32Z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0x01010082F8F65E954BCC4B9D53924C0277FF58</vt:lpwstr>
  </property>
</Properties>
</file>